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tags/tag171.xml" ContentType="application/vnd.openxmlformats-officedocument.presentationml.tags+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tags/tag172.xml" ContentType="application/vnd.openxmlformats-officedocument.presentationml.tags+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notesSlides/notesSlide18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8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88.xml" ContentType="application/vnd.openxmlformats-officedocument.presentationml.notesSlide+xml"/>
  <Override PartName="/ppt/tags/tag187.xml" ContentType="application/vnd.openxmlformats-officedocument.presentationml.tag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tags/tag188.xml" ContentType="application/vnd.openxmlformats-officedocument.presentationml.tags+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8"/>
  </p:notesMasterIdLst>
  <p:handoutMasterIdLst>
    <p:handoutMasterId r:id="rId219"/>
  </p:handoutMasterIdLst>
  <p:sldIdLst>
    <p:sldId id="256" r:id="rId3"/>
    <p:sldId id="1059" r:id="rId4"/>
    <p:sldId id="571" r:id="rId5"/>
    <p:sldId id="540" r:id="rId6"/>
    <p:sldId id="995" r:id="rId7"/>
    <p:sldId id="996" r:id="rId8"/>
    <p:sldId id="998" r:id="rId9"/>
    <p:sldId id="999" r:id="rId10"/>
    <p:sldId id="1176" r:id="rId11"/>
    <p:sldId id="1187" r:id="rId12"/>
    <p:sldId id="1001" r:id="rId13"/>
    <p:sldId id="1003" r:id="rId14"/>
    <p:sldId id="1005" r:id="rId15"/>
    <p:sldId id="1006" r:id="rId16"/>
    <p:sldId id="1173" r:id="rId17"/>
    <p:sldId id="774" r:id="rId18"/>
    <p:sldId id="775" r:id="rId19"/>
    <p:sldId id="875" r:id="rId20"/>
    <p:sldId id="876" r:id="rId21"/>
    <p:sldId id="1181" r:id="rId22"/>
    <p:sldId id="780" r:id="rId23"/>
    <p:sldId id="781" r:id="rId24"/>
    <p:sldId id="782" r:id="rId25"/>
    <p:sldId id="829" r:id="rId26"/>
    <p:sldId id="777" r:id="rId27"/>
    <p:sldId id="785" r:id="rId28"/>
    <p:sldId id="787" r:id="rId29"/>
    <p:sldId id="1182" r:id="rId30"/>
    <p:sldId id="796" r:id="rId31"/>
    <p:sldId id="797" r:id="rId32"/>
    <p:sldId id="840" r:id="rId33"/>
    <p:sldId id="841" r:id="rId34"/>
    <p:sldId id="1183" r:id="rId35"/>
    <p:sldId id="798" r:id="rId36"/>
    <p:sldId id="838" r:id="rId37"/>
    <p:sldId id="1023" r:id="rId38"/>
    <p:sldId id="804" r:id="rId39"/>
    <p:sldId id="830" r:id="rId40"/>
    <p:sldId id="778" r:id="rId41"/>
    <p:sldId id="837" r:id="rId42"/>
    <p:sldId id="874" r:id="rId43"/>
    <p:sldId id="831" r:id="rId44"/>
    <p:sldId id="810" r:id="rId45"/>
    <p:sldId id="811" r:id="rId46"/>
    <p:sldId id="801" r:id="rId47"/>
    <p:sldId id="802" r:id="rId48"/>
    <p:sldId id="803" r:id="rId49"/>
    <p:sldId id="779" r:id="rId50"/>
    <p:sldId id="833" r:id="rId51"/>
    <p:sldId id="809" r:id="rId52"/>
    <p:sldId id="839" r:id="rId53"/>
    <p:sldId id="848" r:id="rId54"/>
    <p:sldId id="1041" r:id="rId55"/>
    <p:sldId id="877" r:id="rId56"/>
    <p:sldId id="973" r:id="rId57"/>
    <p:sldId id="974" r:id="rId58"/>
    <p:sldId id="975" r:id="rId59"/>
    <p:sldId id="976" r:id="rId60"/>
    <p:sldId id="1188" r:id="rId61"/>
    <p:sldId id="977" r:id="rId62"/>
    <p:sldId id="978" r:id="rId63"/>
    <p:sldId id="979" r:id="rId64"/>
    <p:sldId id="980" r:id="rId65"/>
    <p:sldId id="981" r:id="rId66"/>
    <p:sldId id="982" r:id="rId67"/>
    <p:sldId id="983" r:id="rId68"/>
    <p:sldId id="984" r:id="rId69"/>
    <p:sldId id="985" r:id="rId70"/>
    <p:sldId id="986" r:id="rId71"/>
    <p:sldId id="987" r:id="rId72"/>
    <p:sldId id="988" r:id="rId73"/>
    <p:sldId id="989" r:id="rId74"/>
    <p:sldId id="990" r:id="rId75"/>
    <p:sldId id="991" r:id="rId76"/>
    <p:sldId id="992" r:id="rId77"/>
    <p:sldId id="993" r:id="rId78"/>
    <p:sldId id="1039" r:id="rId79"/>
    <p:sldId id="1184" r:id="rId80"/>
    <p:sldId id="1185" r:id="rId81"/>
    <p:sldId id="994" r:id="rId82"/>
    <p:sldId id="1178" r:id="rId83"/>
    <p:sldId id="1060" r:id="rId84"/>
    <p:sldId id="1053" r:id="rId85"/>
    <p:sldId id="1054" r:id="rId86"/>
    <p:sldId id="1055" r:id="rId87"/>
    <p:sldId id="1045" r:id="rId88"/>
    <p:sldId id="1050" r:id="rId89"/>
    <p:sldId id="1046" r:id="rId90"/>
    <p:sldId id="1051" r:id="rId91"/>
    <p:sldId id="1048" r:id="rId92"/>
    <p:sldId id="1047" r:id="rId93"/>
    <p:sldId id="1174" r:id="rId94"/>
    <p:sldId id="1052" r:id="rId95"/>
    <p:sldId id="1049" r:id="rId96"/>
    <p:sldId id="908" r:id="rId97"/>
    <p:sldId id="909" r:id="rId98"/>
    <p:sldId id="910" r:id="rId99"/>
    <p:sldId id="911" r:id="rId100"/>
    <p:sldId id="912" r:id="rId101"/>
    <p:sldId id="913" r:id="rId102"/>
    <p:sldId id="918" r:id="rId103"/>
    <p:sldId id="919" r:id="rId104"/>
    <p:sldId id="920" r:id="rId105"/>
    <p:sldId id="921" r:id="rId106"/>
    <p:sldId id="923" r:id="rId107"/>
    <p:sldId id="924" r:id="rId108"/>
    <p:sldId id="925" r:id="rId109"/>
    <p:sldId id="927" r:id="rId110"/>
    <p:sldId id="930" r:id="rId111"/>
    <p:sldId id="1186" r:id="rId112"/>
    <p:sldId id="931" r:id="rId113"/>
    <p:sldId id="932" r:id="rId114"/>
    <p:sldId id="933" r:id="rId115"/>
    <p:sldId id="934" r:id="rId116"/>
    <p:sldId id="935" r:id="rId117"/>
    <p:sldId id="936" r:id="rId118"/>
    <p:sldId id="937" r:id="rId119"/>
    <p:sldId id="938" r:id="rId120"/>
    <p:sldId id="939" r:id="rId121"/>
    <p:sldId id="940" r:id="rId122"/>
    <p:sldId id="941" r:id="rId123"/>
    <p:sldId id="942" r:id="rId124"/>
    <p:sldId id="943" r:id="rId125"/>
    <p:sldId id="944" r:id="rId126"/>
    <p:sldId id="945" r:id="rId127"/>
    <p:sldId id="946" r:id="rId128"/>
    <p:sldId id="947" r:id="rId129"/>
    <p:sldId id="948" r:id="rId130"/>
    <p:sldId id="949" r:id="rId131"/>
    <p:sldId id="950" r:id="rId132"/>
    <p:sldId id="951" r:id="rId133"/>
    <p:sldId id="952" r:id="rId134"/>
    <p:sldId id="953" r:id="rId135"/>
    <p:sldId id="954" r:id="rId136"/>
    <p:sldId id="955" r:id="rId137"/>
    <p:sldId id="956" r:id="rId138"/>
    <p:sldId id="957" r:id="rId139"/>
    <p:sldId id="958" r:id="rId140"/>
    <p:sldId id="959" r:id="rId141"/>
    <p:sldId id="960" r:id="rId142"/>
    <p:sldId id="961" r:id="rId143"/>
    <p:sldId id="962" r:id="rId144"/>
    <p:sldId id="963" r:id="rId145"/>
    <p:sldId id="964" r:id="rId146"/>
    <p:sldId id="965" r:id="rId147"/>
    <p:sldId id="966" r:id="rId148"/>
    <p:sldId id="967" r:id="rId149"/>
    <p:sldId id="968" r:id="rId150"/>
    <p:sldId id="969" r:id="rId151"/>
    <p:sldId id="970" r:id="rId152"/>
    <p:sldId id="896" r:id="rId153"/>
    <p:sldId id="897" r:id="rId154"/>
    <p:sldId id="898" r:id="rId155"/>
    <p:sldId id="899" r:id="rId156"/>
    <p:sldId id="900" r:id="rId157"/>
    <p:sldId id="901" r:id="rId158"/>
    <p:sldId id="902" r:id="rId159"/>
    <p:sldId id="903" r:id="rId160"/>
    <p:sldId id="904" r:id="rId161"/>
    <p:sldId id="905" r:id="rId162"/>
    <p:sldId id="1024" r:id="rId163"/>
    <p:sldId id="1025" r:id="rId164"/>
    <p:sldId id="1026" r:id="rId165"/>
    <p:sldId id="1027" r:id="rId166"/>
    <p:sldId id="1028" r:id="rId167"/>
    <p:sldId id="1029" r:id="rId168"/>
    <p:sldId id="1030" r:id="rId169"/>
    <p:sldId id="1031" r:id="rId170"/>
    <p:sldId id="1032" r:id="rId171"/>
    <p:sldId id="1033" r:id="rId172"/>
    <p:sldId id="1034" r:id="rId173"/>
    <p:sldId id="1035" r:id="rId174"/>
    <p:sldId id="1036" r:id="rId175"/>
    <p:sldId id="1037" r:id="rId176"/>
    <p:sldId id="1038" r:id="rId177"/>
    <p:sldId id="907" r:id="rId178"/>
    <p:sldId id="1008" r:id="rId179"/>
    <p:sldId id="1009" r:id="rId180"/>
    <p:sldId id="1010" r:id="rId181"/>
    <p:sldId id="1011" r:id="rId182"/>
    <p:sldId id="1012" r:id="rId183"/>
    <p:sldId id="1013" r:id="rId184"/>
    <p:sldId id="1014" r:id="rId185"/>
    <p:sldId id="1015" r:id="rId186"/>
    <p:sldId id="1170" r:id="rId187"/>
    <p:sldId id="1016" r:id="rId188"/>
    <p:sldId id="1017" r:id="rId189"/>
    <p:sldId id="1018" r:id="rId190"/>
    <p:sldId id="1019" r:id="rId191"/>
    <p:sldId id="1020" r:id="rId192"/>
    <p:sldId id="1021" r:id="rId193"/>
    <p:sldId id="1022" r:id="rId194"/>
    <p:sldId id="1058" r:id="rId195"/>
    <p:sldId id="1166" r:id="rId196"/>
    <p:sldId id="1056" r:id="rId197"/>
    <p:sldId id="1057" r:id="rId198"/>
    <p:sldId id="1172" r:id="rId199"/>
    <p:sldId id="507" r:id="rId200"/>
    <p:sldId id="594" r:id="rId201"/>
    <p:sldId id="535" r:id="rId202"/>
    <p:sldId id="537" r:id="rId203"/>
    <p:sldId id="538" r:id="rId204"/>
    <p:sldId id="513" r:id="rId205"/>
    <p:sldId id="509" r:id="rId206"/>
    <p:sldId id="510" r:id="rId207"/>
    <p:sldId id="1161" r:id="rId208"/>
    <p:sldId id="1163" r:id="rId209"/>
    <p:sldId id="1162" r:id="rId210"/>
    <p:sldId id="481" r:id="rId211"/>
    <p:sldId id="597" r:id="rId212"/>
    <p:sldId id="602" r:id="rId213"/>
    <p:sldId id="601" r:id="rId214"/>
    <p:sldId id="1164" r:id="rId215"/>
    <p:sldId id="599" r:id="rId216"/>
    <p:sldId id="972" r:id="rId217"/>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803"/>
    <p:restoredTop sz="84296"/>
  </p:normalViewPr>
  <p:slideViewPr>
    <p:cSldViewPr snapToGrid="0">
      <p:cViewPr varScale="1">
        <p:scale>
          <a:sx n="65" d="100"/>
          <a:sy n="65" d="100"/>
        </p:scale>
        <p:origin x="616" y="200"/>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notesMaster" Target="notesMasters/notes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handoutMaster" Target="handoutMasters/handoutMaster1.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commentAuthors" Target="commentAuthor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presProps" Target="pres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viewProps" Target="view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heme" Target="theme/theme1.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tableStyles" Target="tableStyles.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8/23/25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slide" Target="../slides/slide203.xml"/><Relationship Id="rId2" Type="http://schemas.openxmlformats.org/officeDocument/2006/relationships/notesMaster" Target="../notesMasters/notesMaster1.xml"/><Relationship Id="rId1" Type="http://schemas.openxmlformats.org/officeDocument/2006/relationships/tags" Target="../tags/tag185.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8.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8/23/25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8/23/25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8/23/25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8/23/25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15</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8/23/25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159</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160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8/23/25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161</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8/23/25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162</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8/23/25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8/23/25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190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195</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197</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198</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8/23/25</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199</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8/23/25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200</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8/23/25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8/23/25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202</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203</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8/23/25</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204</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8/23/25</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205</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8/23/25</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8/23/25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206</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8/23/25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207</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8/23/25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208</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209</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8/23/25</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210</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211</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212</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8/23/25</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214</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8/23/25</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37</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8/23/25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50</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8/23/25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8/23/25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8/23/25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76</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77</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8/23/25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80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81</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83</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85</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8/23/25</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90</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8/23/25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8/23/25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kern="1200" dirty="0">
                <a:solidFill>
                  <a:schemeClr val="tx1"/>
                </a:solidFill>
                <a:effectLst/>
                <a:latin typeface="+mn-lt"/>
                <a:ea typeface="+mn-ea"/>
                <a:cs typeface="+mn-cs"/>
              </a:rPr>
              <a:t>FDIC, OCC, and FRB are no longer examining for reputation risk, and remove in the future.</a:t>
            </a:r>
            <a:endParaRPr lang="en-US" dirty="0"/>
          </a:p>
        </p:txBody>
      </p:sp>
      <p:sp>
        <p:nvSpPr>
          <p:cNvPr id="7" name="Date Placeholder 6"/>
          <p:cNvSpPr>
            <a:spLocks noGrp="1"/>
          </p:cNvSpPr>
          <p:nvPr>
            <p:ph type="dt" idx="10"/>
          </p:nvPr>
        </p:nvSpPr>
        <p:spPr/>
        <p:txBody>
          <a:bodyPr/>
          <a:lstStyle/>
          <a:p>
            <a:fld id="{2DAAE07E-A73E-4965-96B4-35AB73D8E6B2}"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8/23/25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8/23/25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INcident</a:t>
            </a:r>
            <a:r>
              <a:rPr lang="en-US" dirty="0"/>
              <a:t> Res</a:t>
            </a:r>
          </a:p>
        </p:txBody>
      </p:sp>
      <p:sp>
        <p:nvSpPr>
          <p:cNvPr id="7" name="Date Placeholder 6"/>
          <p:cNvSpPr>
            <a:spLocks noGrp="1"/>
          </p:cNvSpPr>
          <p:nvPr>
            <p:ph type="dt" idx="10"/>
          </p:nvPr>
        </p:nvSpPr>
        <p:spPr/>
        <p:txBody>
          <a:bodyPr/>
          <a:lstStyle/>
          <a:p>
            <a:fld id="{A790C736-47C0-49F3-83C7-81D24E2AE354}"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8481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8/23/25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8/23/25</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ithandbook.ffiec.gov/it-booklets/information-security/iii-security-operation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_rels/slide10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7.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7.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0.tif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111.tiff"/></Relationships>
</file>

<file path=ppt/slides/_rels/slide115.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2.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5.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7.tif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18.tiff"/></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19.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1.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2.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123.png"/></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62.png"/><Relationship Id="rId4" Type="http://schemas.openxmlformats.org/officeDocument/2006/relationships/slide" Target="slide15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7.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4.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5.tif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6.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7.tif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8.png"/></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29.tiff"/></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2.png"/></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17.png"/></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ags" Target="../tags/tag116.xml"/><Relationship Id="rId4" Type="http://schemas.openxmlformats.org/officeDocument/2006/relationships/image" Target="../media/image130.em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1.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32.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tags" Target="../tags/tag119.xml"/><Relationship Id="rId4" Type="http://schemas.openxmlformats.org/officeDocument/2006/relationships/image" Target="../media/image82.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3.tif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4.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35.tiff"/></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123.xml"/><Relationship Id="rId4" Type="http://schemas.openxmlformats.org/officeDocument/2006/relationships/image" Target="../media/image82.tiff"/></Relationships>
</file>

<file path=ppt/slides/_rels/slide144.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1.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4.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1.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2.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27.xml"/><Relationship Id="rId4" Type="http://schemas.openxmlformats.org/officeDocument/2006/relationships/image" Target="../media/image143.tif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144.em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tags" Target="../tags/tag129.xml"/><Relationship Id="rId4" Type="http://schemas.openxmlformats.org/officeDocument/2006/relationships/image" Target="../media/image82.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30.xml"/><Relationship Id="rId4" Type="http://schemas.openxmlformats.org/officeDocument/2006/relationships/image" Target="../media/image62.png"/></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17.png"/></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56.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4.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5.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8.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15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62.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17.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6.xml"/><Relationship Id="rId1" Type="http://schemas.openxmlformats.org/officeDocument/2006/relationships/tags" Target="../tags/tag143.xml"/><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6.xml"/><Relationship Id="rId1" Type="http://schemas.openxmlformats.org/officeDocument/2006/relationships/tags" Target="../tags/tag145.xml"/><Relationship Id="rId5" Type="http://schemas.openxmlformats.org/officeDocument/2006/relationships/image" Target="../media/image157.png"/><Relationship Id="rId4" Type="http://schemas.openxmlformats.org/officeDocument/2006/relationships/image" Target="../media/image156.png"/></Relationships>
</file>

<file path=ppt/slides/_rels/slide16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3.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6.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161.jpeg"/></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62.tiff"/></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51.xml"/><Relationship Id="rId4" Type="http://schemas.openxmlformats.org/officeDocument/2006/relationships/image" Target="../media/image102.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6.xml"/><Relationship Id="rId1" Type="http://schemas.openxmlformats.org/officeDocument/2006/relationships/tags" Target="../tags/tag152.xml"/><Relationship Id="rId4" Type="http://schemas.openxmlformats.org/officeDocument/2006/relationships/image" Target="../media/image163.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167.tiff"/></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55.xml"/><Relationship Id="rId4" Type="http://schemas.openxmlformats.org/officeDocument/2006/relationships/image" Target="../media/image62.png"/></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7.pn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8.jpeg"/></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tags" Target="../tags/tag159.xml"/><Relationship Id="rId4" Type="http://schemas.openxmlformats.org/officeDocument/2006/relationships/image" Target="../media/image169.jpe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7.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81.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8.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79.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0.png"/></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1.png"/></Relationships>
</file>

<file path=ppt/slides/_rels/slide18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3.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4.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5.jpe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6.pn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7.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188.png"/></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71.xml"/><Relationship Id="rId5" Type="http://schemas.openxmlformats.org/officeDocument/2006/relationships/image" Target="../media/image62.png"/><Relationship Id="rId4" Type="http://schemas.openxmlformats.org/officeDocument/2006/relationships/slide" Target="slide11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99.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2.xml.rels><?xml version="1.0" encoding="UTF-8" standalone="yes"?>
<Relationships xmlns="http://schemas.openxmlformats.org/package/2006/relationships"><Relationship Id="rId2" Type="http://schemas.openxmlformats.org/officeDocument/2006/relationships/hyperlink" Target="https://class.hillvt.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191.png"/><Relationship Id="rId4" Type="http://schemas.openxmlformats.org/officeDocument/2006/relationships/image" Target="../media/image190.jp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03.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97.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6.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notesSlide" Target="../notesSlides/notesSlide187.xml"/><Relationship Id="rId5" Type="http://schemas.openxmlformats.org/officeDocument/2006/relationships/tags" Target="../tags/tag180.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198.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187.xml"/><Relationship Id="rId5" Type="http://schemas.openxmlformats.org/officeDocument/2006/relationships/image" Target="../media/image201.png"/><Relationship Id="rId4" Type="http://schemas.openxmlformats.org/officeDocument/2006/relationships/image" Target="../media/image200.png"/></Relationships>
</file>

<file path=ppt/slides/_rels/slide206.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190.xml"/><Relationship Id="rId4" Type="http://schemas.openxmlformats.org/officeDocument/2006/relationships/image" Target="../media/image220.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8.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9F02-034A-518E-05A1-F6621EE1C78E}"/>
              </a:ext>
            </a:extLst>
          </p:cNvPr>
          <p:cNvSpPr>
            <a:spLocks noGrp="1"/>
          </p:cNvSpPr>
          <p:nvPr>
            <p:ph type="title"/>
          </p:nvPr>
        </p:nvSpPr>
        <p:spPr/>
        <p:txBody>
          <a:bodyPr/>
          <a:lstStyle/>
          <a:p>
            <a:r>
              <a:rPr lang="en-US" dirty="0"/>
              <a:t>What does the FFIEC say?</a:t>
            </a:r>
          </a:p>
        </p:txBody>
      </p:sp>
      <p:sp>
        <p:nvSpPr>
          <p:cNvPr id="3" name="Content Placeholder 2">
            <a:extLst>
              <a:ext uri="{FF2B5EF4-FFF2-40B4-BE49-F238E27FC236}">
                <a16:creationId xmlns:a16="http://schemas.microsoft.com/office/drawing/2014/main" id="{5033C3DF-C95B-EDC7-26A7-F144734A2200}"/>
              </a:ext>
            </a:extLst>
          </p:cNvPr>
          <p:cNvSpPr>
            <a:spLocks noGrp="1"/>
          </p:cNvSpPr>
          <p:nvPr>
            <p:ph idx="1"/>
          </p:nvPr>
        </p:nvSpPr>
        <p:spPr/>
        <p:txBody>
          <a:bodyPr/>
          <a:lstStyle/>
          <a:p>
            <a:r>
              <a:rPr lang="en-US" dirty="0"/>
              <a:t>Under Security Operations, the Information Security Booklet assigns important responsibilities to Firewalls and related devices and functions:</a:t>
            </a:r>
          </a:p>
          <a:p>
            <a:pPr lvl="1"/>
            <a:r>
              <a:rPr lang="en-US" dirty="0"/>
              <a:t>Threat Identification and Assessment</a:t>
            </a:r>
          </a:p>
          <a:p>
            <a:pPr lvl="1"/>
            <a:r>
              <a:rPr lang="en-US" dirty="0"/>
              <a:t>Threat Monitoring</a:t>
            </a:r>
          </a:p>
          <a:p>
            <a:pPr lvl="1"/>
            <a:r>
              <a:rPr lang="en-US" dirty="0"/>
              <a:t>Incident Identification and Assessment</a:t>
            </a:r>
          </a:p>
          <a:p>
            <a:pPr lvl="1"/>
            <a:r>
              <a:rPr lang="en-US" dirty="0"/>
              <a:t>Incident Response</a:t>
            </a:r>
          </a:p>
          <a:p>
            <a:r>
              <a:rPr lang="en-US"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https://ithandbook.ffiec.gov/it-booklets/information-security/iii-security-operations/</a:t>
            </a:r>
            <a:endParaRPr lang="en-US" dirty="0">
              <a:solidFill>
                <a:schemeClr val="tx1">
                  <a:lumMod val="65000"/>
                  <a:lumOff val="35000"/>
                </a:schemeClr>
              </a:solidFill>
            </a:endParaRPr>
          </a:p>
          <a:p>
            <a:r>
              <a:rPr lang="en-US" dirty="0"/>
              <a:t>These roles are an important framework for us this week!</a:t>
            </a:r>
          </a:p>
        </p:txBody>
      </p:sp>
    </p:spTree>
    <p:extLst>
      <p:ext uri="{BB962C8B-B14F-4D97-AF65-F5344CB8AC3E}">
        <p14:creationId xmlns:p14="http://schemas.microsoft.com/office/powerpoint/2010/main" val="3791107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Monday</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Tuesday</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Wednesday</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453491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11904979" y="5110040"/>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11323906" y="7413729"/>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
        <p:nvSpPr>
          <p:cNvPr id="3" name="TextBox 2">
            <a:extLst>
              <a:ext uri="{FF2B5EF4-FFF2-40B4-BE49-F238E27FC236}">
                <a16:creationId xmlns:a16="http://schemas.microsoft.com/office/drawing/2014/main" id="{E4456BC7-F67F-2FEF-6ACD-787B2257D9F4}"/>
              </a:ext>
            </a:extLst>
          </p:cNvPr>
          <p:cNvSpPr txBox="1"/>
          <p:nvPr/>
        </p:nvSpPr>
        <p:spPr>
          <a:xfrm>
            <a:off x="10159523" y="3714809"/>
            <a:ext cx="5613877" cy="830997"/>
          </a:xfrm>
          <a:prstGeom prst="rect">
            <a:avLst/>
          </a:prstGeom>
          <a:noFill/>
        </p:spPr>
        <p:txBody>
          <a:bodyPr wrap="square" rtlCol="0">
            <a:spAutoFit/>
          </a:bodyPr>
          <a:lstStyle/>
          <a:p>
            <a:r>
              <a:rPr lang="en-US" sz="2400" b="1" dirty="0">
                <a:solidFill>
                  <a:srgbClr val="FF0000"/>
                </a:solidFill>
              </a:rPr>
              <a:t>Firewall Questions and Controls Exercise</a:t>
            </a:r>
          </a:p>
          <a:p>
            <a:endParaRPr lang="en-US" sz="2400" b="1" dirty="0">
              <a:solidFill>
                <a:srgbClr val="FF0000"/>
              </a:solidFill>
            </a:endParaRP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Plan for Wednesday</a:t>
            </a:r>
          </a:p>
        </p:txBody>
      </p:sp>
      <p:sp>
        <p:nvSpPr>
          <p:cNvPr id="5" name="Content Placeholder 4"/>
          <p:cNvSpPr>
            <a:spLocks noGrp="1"/>
          </p:cNvSpPr>
          <p:nvPr>
            <p:ph idx="1"/>
          </p:nvPr>
        </p:nvSpPr>
        <p:spPr/>
        <p:txBody>
          <a:bodyPr>
            <a:normAutofit lnSpcReduction="10000"/>
          </a:bodyPr>
          <a:lstStyle/>
          <a:p>
            <a:r>
              <a:rPr lang="en-US" dirty="0"/>
              <a:t>Review of materials so far, questions, etc...</a:t>
            </a:r>
          </a:p>
          <a:p>
            <a:r>
              <a:rPr lang="en-US" dirty="0"/>
              <a:t>Monitoring</a:t>
            </a:r>
          </a:p>
          <a:p>
            <a:r>
              <a:rPr lang="en-US" dirty="0"/>
              <a:t>Administration and Management</a:t>
            </a:r>
          </a:p>
          <a:p>
            <a:r>
              <a:rPr lang="en-US" dirty="0"/>
              <a:t>Incident Response and Forensics</a:t>
            </a:r>
          </a:p>
          <a:p>
            <a:r>
              <a:rPr lang="en-US" dirty="0"/>
              <a:t>Bank Firewall Topologies Exercise</a:t>
            </a:r>
          </a:p>
          <a:p>
            <a:r>
              <a:rPr lang="en-US" dirty="0"/>
              <a:t>A few final grab-bag things</a:t>
            </a:r>
          </a:p>
          <a:p>
            <a:r>
              <a:rPr lang="en-US" dirty="0"/>
              <a:t>That’s it!</a:t>
            </a:r>
          </a:p>
          <a:p>
            <a:endParaRPr lang="en-US" dirty="0"/>
          </a:p>
          <a:p>
            <a:pPr marL="0" indent="0">
              <a:buNone/>
            </a:pPr>
            <a:r>
              <a:rPr lang="en-US" i="1" dirty="0">
                <a:solidFill>
                  <a:srgbClr val="E23A30"/>
                </a:solidFill>
              </a:rPr>
              <a:t>Anything else you’d like to discuss, learn, ask,</a:t>
            </a:r>
            <a:br>
              <a:rPr lang="en-US" i="1" dirty="0">
                <a:solidFill>
                  <a:srgbClr val="E23A30"/>
                </a:solidFill>
              </a:rPr>
            </a:br>
            <a:r>
              <a:rPr lang="en-US" i="1" dirty="0">
                <a:solidFill>
                  <a:srgbClr val="E23A30"/>
                </a:solidFill>
              </a:rPr>
              <a:t>or otherwise cover? Please say so!</a:t>
            </a:r>
          </a:p>
          <a:p>
            <a:pPr marL="0" indent="0">
              <a:buNone/>
            </a:pPr>
            <a:endParaRPr lang="en-US" dirty="0"/>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882967" y="3807619"/>
            <a:ext cx="4286250" cy="4286250"/>
          </a:xfrm>
          <a:prstGeom prst="rect">
            <a:avLst/>
          </a:prstGeom>
          <a:noFill/>
        </p:spPr>
      </p:pic>
    </p:spTree>
    <p:custDataLst>
      <p:tags r:id="rId1"/>
    </p:custDataLst>
    <p:extLst>
      <p:ext uri="{BB962C8B-B14F-4D97-AF65-F5344CB8AC3E}">
        <p14:creationId xmlns:p14="http://schemas.microsoft.com/office/powerpoint/2010/main" val="6295602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three this week:</a:t>
            </a:r>
          </a:p>
          <a:p>
            <a:pPr lvl="1"/>
            <a:r>
              <a:rPr lang="en-US" dirty="0"/>
              <a:t>Firewall Questions and Controls</a:t>
            </a:r>
          </a:p>
          <a:p>
            <a:pPr lvl="1"/>
            <a:r>
              <a:rPr lang="en-US" dirty="0"/>
              <a:t>Find a </a:t>
            </a:r>
            <a:r>
              <a:rPr lang="en-US" dirty="0" err="1"/>
              <a:t>FinSec</a:t>
            </a:r>
            <a:r>
              <a:rPr lang="en-US" dirty="0"/>
              <a:t> Firewall</a:t>
            </a:r>
          </a:p>
          <a:p>
            <a:pPr lvl="1"/>
            <a:r>
              <a:rPr lang="en-US" dirty="0"/>
              <a:t>Firewall Topologies</a:t>
            </a:r>
          </a:p>
          <a:p>
            <a:r>
              <a:rPr lang="en-US" dirty="0"/>
              <a:t>If possible or specifically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Classroom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We’ll take a 60-minute break around 1pm, and shorter breaks near the top of each hour</a:t>
            </a:r>
          </a:p>
          <a:p>
            <a:r>
              <a:rPr lang="en-US" dirty="0"/>
              <a:t>Please limit distractions and stay tuned in</a:t>
            </a:r>
          </a:p>
          <a:p>
            <a:r>
              <a:rPr lang="en-US" dirty="0"/>
              <a:t>If you need to leave/disconnect/drop, do so quietly</a:t>
            </a:r>
          </a:p>
          <a:p>
            <a:r>
              <a:rPr lang="en-US" dirty="0"/>
              <a:t>Check with FDIC class admin regarding significant absences, they determine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2025</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still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Transformation</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big political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dirty="0">
                <a:latin typeface="+mj-lt"/>
              </a:rPr>
              <a:t>Break it up for Transport</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dirty="0">
                <a:latin typeface="+mj-lt"/>
              </a:rPr>
              <a:t>Forward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dirty="0">
                <a:latin typeface="+mj-lt"/>
              </a:rPr>
              <a:t>Forward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lnSpcReduction="10000"/>
          </a:bodyPr>
          <a:lstStyle/>
          <a:p>
            <a:r>
              <a:rPr lang="en-US" dirty="0"/>
              <a:t>Ideally you have already visited: </a:t>
            </a:r>
            <a:r>
              <a:rPr lang="en-US" dirty="0">
                <a:hlinkClick r:id="rId2">
                  <a:extLst>
                    <a:ext uri="{A12FA001-AC4F-418D-AE19-62706E023703}">
                      <ahyp:hlinkClr xmlns:ahyp="http://schemas.microsoft.com/office/drawing/2018/hyperlinkcolor" val="tx"/>
                    </a:ext>
                  </a:extLst>
                </a:hlinkClick>
              </a:rPr>
              <a:t>https://class.hillvt.com/</a:t>
            </a:r>
            <a:endParaRPr lang="en-US" dirty="0"/>
          </a:p>
          <a:p>
            <a:pPr lvl="1"/>
            <a:r>
              <a:rPr lang="en-US" dirty="0"/>
              <a:t>and found the page corresponding to our class</a:t>
            </a:r>
          </a:p>
          <a:p>
            <a:pPr lvl="1"/>
            <a:r>
              <a:rPr lang="en-US" dirty="0"/>
              <a:t>If not, please do that now, and bookmark that page</a:t>
            </a:r>
          </a:p>
          <a:p>
            <a:r>
              <a:rPr lang="en-US" dirty="0"/>
              <a:t>We’ll put various things there for use during class</a:t>
            </a:r>
          </a:p>
          <a:p>
            <a:r>
              <a:rPr lang="en-US" dirty="0"/>
              <a:t>We use this site for file and knowledge sharing</a:t>
            </a:r>
          </a:p>
          <a:p>
            <a:r>
              <a:rPr lang="en-US" dirty="0"/>
              <a:t>Nothing there is:</a:t>
            </a:r>
          </a:p>
          <a:p>
            <a:pPr lvl="1"/>
            <a:r>
              <a:rPr lang="en-US" dirty="0"/>
              <a:t>Required or mandatory, just maybe useful</a:t>
            </a:r>
          </a:p>
          <a:p>
            <a:pPr lvl="1"/>
            <a:r>
              <a:rPr lang="en-US" dirty="0"/>
              <a:t>Secret or confidential to FDIC or anyone else</a:t>
            </a:r>
          </a:p>
          <a:p>
            <a:r>
              <a:rPr lang="en-US" dirty="0"/>
              <a:t>It will disappear soon</a:t>
            </a:r>
          </a:p>
          <a:p>
            <a:pPr lvl="1"/>
            <a:r>
              <a:rPr lang="en-US" dirty="0"/>
              <a:t>We’ll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200</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201</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202</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 xmlns:a14="http://schemas.microsoft.com/office/drawing/2010/main">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203</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204</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205</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206</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207</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208</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a:xfrm>
            <a:off x="1257300" y="2193131"/>
            <a:ext cx="9878406" cy="6967198"/>
          </a:xfrm>
        </p:spPr>
        <p:txBody>
          <a:bodyPr/>
          <a:lstStyle/>
          <a:p>
            <a:r>
              <a:rPr lang="en-US" altLang="en-US" dirty="0"/>
              <a:t>Displays and modifies the IP-to-Physical address translation tables</a:t>
            </a:r>
          </a:p>
          <a:p>
            <a:r>
              <a:rPr lang="en-US" altLang="en-US" dirty="0"/>
              <a:t>The use of switches modifies the command</a:t>
            </a:r>
          </a:p>
          <a:p>
            <a:r>
              <a:rPr lang="en-US" altLang="en-US" dirty="0" err="1"/>
              <a:t>arp</a:t>
            </a:r>
            <a:r>
              <a:rPr lang="en-US" altLang="en-US" dirty="0"/>
              <a:t> –a  displays the </a:t>
            </a:r>
            <a:r>
              <a:rPr lang="en-US" altLang="en-US" dirty="0" err="1"/>
              <a:t>arp</a:t>
            </a:r>
            <a:r>
              <a:rPr lang="en-US" altLang="en-US" dirty="0"/>
              <a:t> table</a:t>
            </a:r>
          </a:p>
          <a:p>
            <a:r>
              <a:rPr lang="en-US" altLang="en-US" dirty="0" err="1"/>
              <a:t>arp</a:t>
            </a:r>
            <a:r>
              <a:rPr lang="en-US" altLang="en-US" dirty="0"/>
              <a:t> –s to set a translation</a:t>
            </a:r>
          </a:p>
          <a:p>
            <a:r>
              <a:rPr lang="en-US" altLang="en-US" dirty="0" err="1"/>
              <a:t>arp</a:t>
            </a:r>
            <a:r>
              <a:rPr lang="en-US" altLang="en-US" dirty="0"/>
              <a:t> –d to delete a translation</a:t>
            </a:r>
          </a:p>
        </p:txBody>
      </p:sp>
      <p:pic>
        <p:nvPicPr>
          <p:cNvPr id="3" name="Picture 2" descr="A screenshot of a computer&#10;&#10;AI-generated content may be incorrect.">
            <a:extLst>
              <a:ext uri="{FF2B5EF4-FFF2-40B4-BE49-F238E27FC236}">
                <a16:creationId xmlns:a16="http://schemas.microsoft.com/office/drawing/2014/main" id="{5A5DC807-2BB0-0D18-C0AE-5451C230D642}"/>
              </a:ext>
            </a:extLst>
          </p:cNvPr>
          <p:cNvPicPr>
            <a:picLocks noChangeAspect="1"/>
          </p:cNvPicPr>
          <p:nvPr/>
        </p:nvPicPr>
        <p:blipFill>
          <a:blip r:embed="rId4"/>
          <a:srcRect r="38889"/>
          <a:stretch>
            <a:fillRect/>
          </a:stretch>
        </p:blipFill>
        <p:spPr>
          <a:xfrm>
            <a:off x="10421531" y="3015762"/>
            <a:ext cx="7549946" cy="6505052"/>
          </a:xfrm>
          <a:prstGeom prst="rect">
            <a:avLst/>
          </a:prstGeom>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week. I’ll go first:</a:t>
            </a:r>
          </a:p>
          <a:p>
            <a:r>
              <a:rPr lang="en-US" dirty="0"/>
              <a:t>My name is </a:t>
            </a:r>
            <a:r>
              <a:rPr lang="en-US" b="1" dirty="0"/>
              <a:t>Matt Kolon</a:t>
            </a:r>
            <a:r>
              <a:rPr lang="en-US" dirty="0"/>
              <a:t>, I’m a Senior MTS at Hill Associates</a:t>
            </a:r>
          </a:p>
          <a:p>
            <a:pPr lvl="1"/>
            <a:r>
              <a:rPr lang="en-US" dirty="0"/>
              <a:t>I’m a long-time networking, telecom, and security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solidFill>
                  <a:srgbClr val="FF0000"/>
                </a:solidFill>
              </a:rPr>
              <a:t>the FDIC is truly my favorite customer</a:t>
            </a:r>
            <a:r>
              <a:rPr lang="en-US" b="1" dirty="0"/>
              <a:t>!</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dirty="0"/>
              <a:t>Now it’s your turn:</a:t>
            </a:r>
            <a:endParaRPr lang="en-US" i="1" dirty="0">
              <a:solidFill>
                <a:schemeClr val="accent6"/>
              </a:solidFill>
            </a:endParaRPr>
          </a:p>
          <a:p>
            <a:pPr marL="0" indent="0">
              <a:buNone/>
            </a:pPr>
            <a:endParaRPr lang="en-US" dirty="0"/>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would you like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3FA2B-29FA-0112-B097-885BB977BAF7}"/>
              </a:ext>
            </a:extLst>
          </p:cNvPr>
          <p:cNvSpPr>
            <a:spLocks noGrp="1"/>
          </p:cNvSpPr>
          <p:nvPr>
            <p:ph type="title"/>
          </p:nvPr>
        </p:nvSpPr>
        <p:spPr/>
        <p:txBody>
          <a:bodyPr/>
          <a:lstStyle/>
          <a:p>
            <a:r>
              <a:rPr lang="en-US" dirty="0"/>
              <a:t>What Firewalls </a:t>
            </a:r>
            <a:r>
              <a:rPr lang="en-US" i="1" dirty="0"/>
              <a:t>don’t</a:t>
            </a:r>
            <a:r>
              <a:rPr lang="en-US" dirty="0"/>
              <a:t> do</a:t>
            </a:r>
          </a:p>
        </p:txBody>
      </p:sp>
      <p:sp>
        <p:nvSpPr>
          <p:cNvPr id="3" name="Content Placeholder 2">
            <a:extLst>
              <a:ext uri="{FF2B5EF4-FFF2-40B4-BE49-F238E27FC236}">
                <a16:creationId xmlns:a16="http://schemas.microsoft.com/office/drawing/2014/main" id="{3AFDC0ED-7DAF-C6A4-734A-5A221B4FF181}"/>
              </a:ext>
            </a:extLst>
          </p:cNvPr>
          <p:cNvSpPr>
            <a:spLocks noGrp="1"/>
          </p:cNvSpPr>
          <p:nvPr>
            <p:ph idx="1"/>
          </p:nvPr>
        </p:nvSpPr>
        <p:spPr/>
        <p:txBody>
          <a:bodyPr/>
          <a:lstStyle/>
          <a:p>
            <a:r>
              <a:rPr lang="en-US" dirty="0"/>
              <a:t>Traditionally, firewalls controlled only network traffic</a:t>
            </a:r>
          </a:p>
          <a:p>
            <a:pPr lvl="1"/>
            <a:r>
              <a:rPr lang="en-US" dirty="0"/>
              <a:t>We’ll shortly examine how these functions work</a:t>
            </a:r>
          </a:p>
          <a:p>
            <a:r>
              <a:rPr lang="en-US" dirty="0"/>
              <a:t>Because today’s firewalls are software-defined, they:</a:t>
            </a:r>
          </a:p>
          <a:p>
            <a:pPr lvl="1"/>
            <a:r>
              <a:rPr lang="en-US" dirty="0"/>
              <a:t>Often incorporate functions formerly  to other devices</a:t>
            </a:r>
          </a:p>
          <a:p>
            <a:pPr lvl="2"/>
            <a:r>
              <a:rPr lang="en-US" dirty="0"/>
              <a:t>IDP/IDS, VPN, Anti-[spam, malware, virus], compression, DLP</a:t>
            </a:r>
          </a:p>
          <a:p>
            <a:pPr lvl="1"/>
            <a:r>
              <a:rPr lang="en-US" dirty="0"/>
              <a:t>Themselves integrate into overall security architectures</a:t>
            </a:r>
          </a:p>
          <a:p>
            <a:r>
              <a:rPr lang="en-US" dirty="0"/>
              <a:t>But even enhanced firewalls or UTM devices can’t </a:t>
            </a:r>
          </a:p>
          <a:p>
            <a:pPr lvl="1"/>
            <a:r>
              <a:rPr lang="en-US" dirty="0"/>
              <a:t>Stop ill intent</a:t>
            </a:r>
          </a:p>
          <a:p>
            <a:pPr lvl="1"/>
            <a:r>
              <a:rPr lang="en-US" dirty="0"/>
              <a:t>Help against many internal threats</a:t>
            </a:r>
          </a:p>
          <a:p>
            <a:pPr lvl="1"/>
            <a:r>
              <a:rPr lang="en-US" dirty="0"/>
              <a:t>Address many things on the FFIEC Security </a:t>
            </a:r>
            <a:r>
              <a:rPr lang="en-US"/>
              <a:t>Operations list</a:t>
            </a:r>
            <a:endParaRPr lang="en-US" dirty="0"/>
          </a:p>
        </p:txBody>
      </p:sp>
    </p:spTree>
    <p:extLst>
      <p:ext uri="{BB962C8B-B14F-4D97-AF65-F5344CB8AC3E}">
        <p14:creationId xmlns:p14="http://schemas.microsoft.com/office/powerpoint/2010/main" val="3997684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pPr lvl="1"/>
            <a:r>
              <a:rPr lang="en-US" dirty="0">
                <a:solidFill>
                  <a:srgbClr val="FF0000"/>
                </a:solidFill>
              </a:rPr>
              <a:t>Good and less-good answers to your questions</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legitimate traffic?” </a:t>
            </a:r>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70220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67768" y="5310022"/>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2948558" y="4933213"/>
            <a:ext cx="50297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2719958" y="4933213"/>
            <a:ext cx="52583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62781</TotalTime>
  <Words>12758</Words>
  <Application>Microsoft Macintosh PowerPoint</Application>
  <PresentationFormat>Custom</PresentationFormat>
  <Paragraphs>2665</Paragraphs>
  <Slides>215</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215</vt:i4>
      </vt:variant>
    </vt:vector>
  </HeadingPairs>
  <TitlesOfParts>
    <vt:vector size="231"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What does the FFIEC say?</vt:lpstr>
      <vt:lpstr>Agenda</vt:lpstr>
      <vt:lpstr>Reviews and Exercises</vt:lpstr>
      <vt:lpstr>Classroom Ops</vt:lpstr>
      <vt:lpstr>Financial Security Predictions for 2025</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What Firewalls don’t do</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Plan for Wednesday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28</cp:revision>
  <dcterms:created xsi:type="dcterms:W3CDTF">2016-01-13T17:16:24Z</dcterms:created>
  <dcterms:modified xsi:type="dcterms:W3CDTF">2025-08-24T20:49:50Z</dcterms:modified>
</cp:coreProperties>
</file>